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9B"/>
    <a:srgbClr val="223346"/>
    <a:srgbClr val="1F8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3" d="100"/>
          <a:sy n="13" d="100"/>
        </p:scale>
        <p:origin x="1536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60315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1654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4062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514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951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564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3162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2206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4759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659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3869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8827D-6203-4A46-AEE2-D36D5EF5F73D}" type="datetimeFigureOut">
              <a:rPr lang="en-SG" smtClean="0"/>
              <a:t>30/12/2024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79257-0901-4A4E-AE17-6B4E7EC5F8DF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7380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white background with blue lines&#10;&#10;Description automatically generated">
            <a:extLst>
              <a:ext uri="{FF2B5EF4-FFF2-40B4-BE49-F238E27FC236}">
                <a16:creationId xmlns:a16="http://schemas.microsoft.com/office/drawing/2014/main" id="{602B548E-C372-7E92-5F1B-9357461E21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50" y="198211"/>
            <a:ext cx="30275213" cy="42802887"/>
          </a:xfrm>
          <a:prstGeom prst="rect">
            <a:avLst/>
          </a:prstGeom>
        </p:spPr>
      </p:pic>
      <p:sp>
        <p:nvSpPr>
          <p:cNvPr id="4" name="Rectangle 57">
            <a:extLst>
              <a:ext uri="{FF2B5EF4-FFF2-40B4-BE49-F238E27FC236}">
                <a16:creationId xmlns:a16="http://schemas.microsoft.com/office/drawing/2014/main" id="{6FCD45D6-F975-5038-3BD6-CFADD75ED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257" y="7742955"/>
            <a:ext cx="28803600" cy="33189396"/>
          </a:xfrm>
          <a:prstGeom prst="rect">
            <a:avLst/>
          </a:prstGeom>
          <a:solidFill>
            <a:srgbClr val="DCDED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2793" tIns="36398" rIns="72793" bIns="36398" anchor="ctr"/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SG" altLang="en-US" sz="6679"/>
          </a:p>
        </p:txBody>
      </p:sp>
      <p:sp>
        <p:nvSpPr>
          <p:cNvPr id="5" name="Text Box 61">
            <a:extLst>
              <a:ext uri="{FF2B5EF4-FFF2-40B4-BE49-F238E27FC236}">
                <a16:creationId xmlns:a16="http://schemas.microsoft.com/office/drawing/2014/main" id="{F3ECBDBB-0174-93EE-0177-5871E2F57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893" y="7836643"/>
            <a:ext cx="20912217" cy="2176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2901" rIns="0" bIns="102901"/>
          <a:lstStyle>
            <a:lvl1pPr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SG" altLang="en-US" sz="6018" b="1" dirty="0">
                <a:latin typeface="Myriad Pro" pitchFamily="34" charset="0"/>
              </a:rPr>
              <a:t>&lt;Title Of Invention/Project&gt;</a:t>
            </a:r>
          </a:p>
        </p:txBody>
      </p:sp>
      <p:sp>
        <p:nvSpPr>
          <p:cNvPr id="7" name="Text Box 58">
            <a:extLst>
              <a:ext uri="{FF2B5EF4-FFF2-40B4-BE49-F238E27FC236}">
                <a16:creationId xmlns:a16="http://schemas.microsoft.com/office/drawing/2014/main" id="{84DBA635-00D3-676B-2FE5-09AF6370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893" y="10802675"/>
            <a:ext cx="13320000" cy="31663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346" rIns="0" bIns="36346"/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4096" b="1" dirty="0">
                <a:latin typeface="Myriad Pro" pitchFamily="34" charset="0"/>
              </a:rPr>
              <a:t>&lt;HEADING 1 (Background, market potential)&gt;</a:t>
            </a:r>
          </a:p>
          <a:p>
            <a:pPr eaLnBrk="1" hangingPunct="1">
              <a:defRPr/>
            </a:pPr>
            <a:r>
              <a:rPr lang="en-SG" altLang="en-US" sz="3344" dirty="0" err="1"/>
              <a:t>Lorem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ipsum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dolor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consectetur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adipiscing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elit</a:t>
            </a:r>
            <a:r>
              <a:rPr lang="en-SG" altLang="en-US" sz="3344" dirty="0"/>
              <a:t>. Cras </a:t>
            </a:r>
            <a:r>
              <a:rPr lang="en-SG" altLang="en-US" sz="3344" dirty="0" err="1"/>
              <a:t>posuere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condimentum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risus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tristique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Sed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accumsan</a:t>
            </a:r>
            <a:r>
              <a:rPr lang="en-SG" altLang="en-US" sz="3344" dirty="0"/>
              <a:t> dui </a:t>
            </a:r>
            <a:r>
              <a:rPr lang="en-SG" altLang="en-US" sz="3344" dirty="0" err="1"/>
              <a:t>interdum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hendrerit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tincidunt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quam </a:t>
            </a:r>
            <a:r>
              <a:rPr lang="en-SG" altLang="en-US" sz="3344" dirty="0" err="1"/>
              <a:t>mattis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imperdiet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tortor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eget</a:t>
            </a:r>
            <a:r>
              <a:rPr lang="en-SG" altLang="en-US" sz="3344" dirty="0"/>
              <a:t>, semper ex.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massa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leo</a:t>
            </a:r>
            <a:r>
              <a:rPr lang="en-SG" altLang="en-US" sz="3344" dirty="0"/>
              <a:t>, dictum </a:t>
            </a:r>
            <a:r>
              <a:rPr lang="en-SG" altLang="en-US" sz="3344" dirty="0" err="1"/>
              <a:t>vel</a:t>
            </a:r>
            <a:r>
              <a:rPr lang="en-SG" altLang="en-US" sz="3344" dirty="0"/>
              <a:t> ante </a:t>
            </a:r>
            <a:r>
              <a:rPr lang="en-SG" altLang="en-US" sz="3344" dirty="0" err="1"/>
              <a:t>vel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porta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sollicitudin</a:t>
            </a:r>
            <a:r>
              <a:rPr lang="en-SG" altLang="en-US" sz="3344" dirty="0"/>
              <a:t> ex. </a:t>
            </a:r>
            <a:r>
              <a:rPr lang="en-SG" altLang="en-US" sz="3344" dirty="0" err="1"/>
              <a:t>Proin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auctor</a:t>
            </a:r>
            <a:r>
              <a:rPr lang="en-SG" altLang="en-US" sz="3344" dirty="0"/>
              <a:t> ex </a:t>
            </a:r>
            <a:r>
              <a:rPr lang="en-SG" altLang="en-US" sz="3344" dirty="0" err="1"/>
              <a:t>eget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dolor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vulputate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hendrerit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Nullam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est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est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tempor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sagittis</a:t>
            </a:r>
            <a:r>
              <a:rPr lang="en-SG" altLang="en-US" sz="3344" dirty="0"/>
              <a:t> vitae, </a:t>
            </a:r>
            <a:r>
              <a:rPr lang="en-SG" altLang="en-US" sz="3344" dirty="0" err="1"/>
              <a:t>convallis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tellus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Sed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libero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eleifend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maximus</a:t>
            </a:r>
            <a:r>
              <a:rPr lang="en-SG" altLang="en-US" sz="3344" dirty="0"/>
              <a:t> a, </a:t>
            </a:r>
            <a:r>
              <a:rPr lang="en-SG" altLang="en-US" sz="3344" dirty="0" err="1"/>
              <a:t>cursus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auctor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arcu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Vestibulum</a:t>
            </a:r>
            <a:r>
              <a:rPr lang="en-SG" altLang="en-US" sz="3344" dirty="0"/>
              <a:t> ante </a:t>
            </a:r>
            <a:r>
              <a:rPr lang="en-SG" altLang="en-US" sz="3344" dirty="0" err="1"/>
              <a:t>ipsum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primis</a:t>
            </a:r>
            <a:r>
              <a:rPr lang="en-SG" altLang="en-US" sz="3344" dirty="0"/>
              <a:t> in </a:t>
            </a:r>
            <a:r>
              <a:rPr lang="en-SG" altLang="en-US" sz="3344" dirty="0" err="1"/>
              <a:t>faucibus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luctus</a:t>
            </a:r>
            <a:r>
              <a:rPr lang="en-SG" altLang="en-US" sz="3344" dirty="0"/>
              <a:t> et </a:t>
            </a:r>
            <a:r>
              <a:rPr lang="en-SG" altLang="en-US" sz="3344" dirty="0" err="1"/>
              <a:t>ultrices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posuere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cubilia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Curae</a:t>
            </a:r>
            <a:endParaRPr lang="en-SG" altLang="en-US" sz="3344" dirty="0"/>
          </a:p>
          <a:p>
            <a:pPr eaLnBrk="1" hangingPunct="1">
              <a:defRPr/>
            </a:pPr>
            <a:endParaRPr lang="en-US" altLang="en-US" sz="4096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US" altLang="en-US" sz="4096" b="1" dirty="0">
                <a:latin typeface="Myriad Pro" pitchFamily="34" charset="0"/>
              </a:rPr>
              <a:t>&lt;HEADING 2 (Identification and description of solution to medical problem&gt;</a:t>
            </a:r>
          </a:p>
          <a:p>
            <a:pPr algn="just" eaLnBrk="1" hangingPunct="1">
              <a:defRPr/>
            </a:pPr>
            <a:r>
              <a:rPr lang="en-SG" altLang="en-US" sz="3344" dirty="0"/>
              <a:t>Integer </a:t>
            </a:r>
            <a:r>
              <a:rPr lang="en-SG" altLang="en-US" sz="3344" dirty="0" err="1"/>
              <a:t>pellentesque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augue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condimentum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viverra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tincidunt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enim</a:t>
            </a:r>
            <a:r>
              <a:rPr lang="en-SG" altLang="en-US" sz="3344" dirty="0"/>
              <a:t> ligula </a:t>
            </a:r>
            <a:r>
              <a:rPr lang="en-SG" altLang="en-US" sz="3344" dirty="0" err="1"/>
              <a:t>maximus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, et </a:t>
            </a:r>
            <a:r>
              <a:rPr lang="en-SG" altLang="en-US" sz="3344" dirty="0" err="1"/>
              <a:t>tincidunt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turpis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 et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. Nam in </a:t>
            </a:r>
            <a:r>
              <a:rPr lang="en-SG" altLang="en-US" sz="3344" dirty="0" err="1"/>
              <a:t>nunc</a:t>
            </a:r>
            <a:r>
              <a:rPr lang="en-SG" altLang="en-US" sz="3344" dirty="0"/>
              <a:t> dictum, </a:t>
            </a:r>
            <a:r>
              <a:rPr lang="en-SG" altLang="en-US" sz="3344" dirty="0" err="1"/>
              <a:t>dignissim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turpis</a:t>
            </a:r>
            <a:r>
              <a:rPr lang="en-SG" altLang="en-US" sz="3344" dirty="0"/>
              <a:t> ac,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arcu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Cras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libero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sem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viverra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ante in, </a:t>
            </a:r>
            <a:r>
              <a:rPr lang="en-SG" altLang="en-US" sz="3344" dirty="0" err="1"/>
              <a:t>tempor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auctor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turpis</a:t>
            </a:r>
            <a:r>
              <a:rPr lang="en-SG" altLang="en-US" sz="3344" dirty="0"/>
              <a:t>. In </a:t>
            </a:r>
            <a:r>
              <a:rPr lang="en-SG" altLang="en-US" sz="3344" dirty="0" err="1"/>
              <a:t>gravida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diam</a:t>
            </a:r>
            <a:r>
              <a:rPr lang="en-SG" altLang="en-US" sz="3344" dirty="0"/>
              <a:t> in ante </a:t>
            </a:r>
            <a:r>
              <a:rPr lang="en-SG" altLang="en-US" sz="3344" dirty="0" err="1"/>
              <a:t>pulvinar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ut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ultrices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neque</a:t>
            </a:r>
            <a:r>
              <a:rPr lang="en-SG" altLang="en-US" sz="3344" dirty="0"/>
              <a:t> dictum. </a:t>
            </a:r>
            <a:r>
              <a:rPr lang="en-SG" altLang="en-US" sz="3344" dirty="0" err="1"/>
              <a:t>Phasellus</a:t>
            </a:r>
            <a:r>
              <a:rPr lang="en-SG" altLang="en-US" sz="3344" dirty="0"/>
              <a:t> et </a:t>
            </a:r>
            <a:r>
              <a:rPr lang="en-SG" altLang="en-US" sz="3344" dirty="0" err="1"/>
              <a:t>vulputate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velit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Quisque</a:t>
            </a:r>
            <a:r>
              <a:rPr lang="en-SG" altLang="en-US" sz="3344" dirty="0"/>
              <a:t> in nisi </a:t>
            </a:r>
            <a:r>
              <a:rPr lang="en-SG" altLang="en-US" sz="3344" dirty="0" err="1"/>
              <a:t>metus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Fusce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mollis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pharetra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nisl</a:t>
            </a:r>
            <a:r>
              <a:rPr lang="en-SG" altLang="en-US" sz="3344" dirty="0"/>
              <a:t>. Maecenas lacus </a:t>
            </a:r>
            <a:r>
              <a:rPr lang="en-SG" altLang="en-US" sz="3344" dirty="0" err="1"/>
              <a:t>lorem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suscipit</a:t>
            </a:r>
            <a:r>
              <a:rPr lang="en-SG" altLang="en-US" sz="3344" dirty="0"/>
              <a:t> vitae </a:t>
            </a:r>
            <a:r>
              <a:rPr lang="en-SG" altLang="en-US" sz="3344" dirty="0" err="1"/>
              <a:t>varius</a:t>
            </a:r>
            <a:r>
              <a:rPr lang="en-SG" altLang="en-US" sz="3344" dirty="0"/>
              <a:t> non, </a:t>
            </a:r>
            <a:r>
              <a:rPr lang="en-SG" altLang="en-US" sz="3344" dirty="0" err="1"/>
              <a:t>viverra</a:t>
            </a:r>
            <a:r>
              <a:rPr lang="en-SG" altLang="en-US" sz="3344" dirty="0"/>
              <a:t> in dui.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nisl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ipsum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Quisque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sodales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tortor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volutpat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feugiat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justo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ipsum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ullamcorper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metus</a:t>
            </a:r>
            <a:r>
              <a:rPr lang="en-SG" altLang="en-US" sz="3344" dirty="0"/>
              <a:t>, et </a:t>
            </a:r>
            <a:r>
              <a:rPr lang="en-SG" altLang="en-US" sz="3344" dirty="0" err="1"/>
              <a:t>lobortis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velit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velit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fermentum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lorem</a:t>
            </a:r>
            <a:r>
              <a:rPr lang="en-SG" altLang="en-US" sz="3344" dirty="0"/>
              <a:t>.</a:t>
            </a:r>
            <a:endParaRPr lang="en-US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SG" altLang="en-US" sz="3181" dirty="0"/>
          </a:p>
          <a:p>
            <a:pPr algn="just" eaLnBrk="1" hangingPunct="1">
              <a:defRPr/>
            </a:pPr>
            <a:endParaRPr lang="en-SG" altLang="en-US" sz="3181" dirty="0"/>
          </a:p>
          <a:p>
            <a:pPr algn="just" eaLnBrk="1" hangingPunct="1">
              <a:defRPr/>
            </a:pPr>
            <a:endParaRPr lang="en-SG" altLang="en-US" sz="3181" dirty="0"/>
          </a:p>
          <a:p>
            <a:pPr algn="just" eaLnBrk="1" hangingPunct="1">
              <a:defRPr/>
            </a:pPr>
            <a:endParaRPr lang="en-SG" altLang="en-US" sz="3181" dirty="0"/>
          </a:p>
          <a:p>
            <a:pPr algn="just" eaLnBrk="1" hangingPunct="1">
              <a:defRPr/>
            </a:pPr>
            <a:endParaRPr lang="en-SG" altLang="en-US" sz="3181" dirty="0"/>
          </a:p>
          <a:p>
            <a:pPr algn="just" eaLnBrk="1" hangingPunct="1">
              <a:defRPr/>
            </a:pPr>
            <a:endParaRPr lang="en-SG" altLang="en-US" sz="3181" dirty="0"/>
          </a:p>
          <a:p>
            <a:pPr algn="just" eaLnBrk="1" hangingPunct="1">
              <a:defRPr/>
            </a:pPr>
            <a:r>
              <a:rPr lang="en-SG" altLang="en-US" sz="3344" dirty="0" err="1"/>
              <a:t>Curabitur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sagittis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lacinia</a:t>
            </a:r>
            <a:r>
              <a:rPr lang="en-SG" altLang="en-US" sz="3344" dirty="0"/>
              <a:t> lacus </a:t>
            </a:r>
            <a:r>
              <a:rPr lang="en-SG" altLang="en-US" sz="3344" dirty="0" err="1"/>
              <a:t>vel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finibus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Sed</a:t>
            </a:r>
            <a:r>
              <a:rPr lang="en-SG" altLang="en-US" sz="3344" dirty="0"/>
              <a:t> et </a:t>
            </a:r>
            <a:r>
              <a:rPr lang="en-SG" altLang="en-US" sz="3344" dirty="0" err="1"/>
              <a:t>facilisis</a:t>
            </a:r>
            <a:r>
              <a:rPr lang="en-SG" altLang="en-US" sz="3344" dirty="0"/>
              <a:t> dui, in </a:t>
            </a:r>
            <a:r>
              <a:rPr lang="en-SG" altLang="en-US" sz="3344" dirty="0" err="1"/>
              <a:t>commodo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Phasellus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rutrum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elit</a:t>
            </a:r>
            <a:r>
              <a:rPr lang="en-SG" altLang="en-US" sz="3344" dirty="0"/>
              <a:t> a </a:t>
            </a:r>
            <a:r>
              <a:rPr lang="en-SG" altLang="en-US" sz="3344" dirty="0" err="1"/>
              <a:t>justo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venenatis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ultrices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rutrum</a:t>
            </a:r>
            <a:r>
              <a:rPr lang="en-SG" altLang="en-US" sz="3344" dirty="0"/>
              <a:t>.</a:t>
            </a:r>
            <a:endParaRPr lang="en-US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SG" altLang="en-US" sz="3344" dirty="0" err="1"/>
              <a:t>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rutrum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lorem</a:t>
            </a:r>
            <a:r>
              <a:rPr lang="en-SG" altLang="en-US" sz="3344" dirty="0"/>
              <a:t> vitae </a:t>
            </a:r>
            <a:r>
              <a:rPr lang="en-SG" altLang="en-US" sz="3344" dirty="0" err="1"/>
              <a:t>facilisis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vehicula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purus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enim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eleifend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risus</a:t>
            </a:r>
            <a:r>
              <a:rPr lang="en-SG" altLang="en-US" sz="3344" dirty="0"/>
              <a:t>, et </a:t>
            </a:r>
            <a:r>
              <a:rPr lang="en-SG" altLang="en-US" sz="3344" dirty="0" err="1"/>
              <a:t>tristique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purus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eros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dui. </a:t>
            </a:r>
            <a:r>
              <a:rPr lang="en-SG" altLang="en-US" sz="3344" dirty="0" err="1"/>
              <a:t>Aenean</a:t>
            </a:r>
            <a:r>
              <a:rPr lang="en-SG" altLang="en-US" sz="3344" dirty="0"/>
              <a:t> vitae ligula vitae lacus </a:t>
            </a:r>
            <a:r>
              <a:rPr lang="en-SG" altLang="en-US" sz="3344" dirty="0" err="1"/>
              <a:t>mollis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blandit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eget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.</a:t>
            </a:r>
          </a:p>
          <a:p>
            <a:pPr algn="just" eaLnBrk="1" hangingPunct="1">
              <a:defRPr/>
            </a:pPr>
            <a:endParaRPr lang="en-US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SG" altLang="en-US" sz="3344" dirty="0" err="1"/>
              <a:t>Fusce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faucibus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malesuada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porttitor</a:t>
            </a:r>
            <a:r>
              <a:rPr lang="en-SG" altLang="en-US" sz="3344" dirty="0"/>
              <a:t>. Maecenas </a:t>
            </a:r>
            <a:r>
              <a:rPr lang="en-SG" altLang="en-US" sz="3344" dirty="0" err="1"/>
              <a:t>augue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augue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mattis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fringilla</a:t>
            </a:r>
            <a:r>
              <a:rPr lang="en-SG" altLang="en-US" sz="3344" dirty="0"/>
              <a:t> ac, </a:t>
            </a:r>
            <a:r>
              <a:rPr lang="en-SG" altLang="en-US" sz="3344" dirty="0" err="1"/>
              <a:t>facilisis</a:t>
            </a:r>
            <a:r>
              <a:rPr lang="en-SG" altLang="en-US" sz="3344" dirty="0"/>
              <a:t> ac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Phasellus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finibus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feugiat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congue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eros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risus</a:t>
            </a:r>
            <a:r>
              <a:rPr lang="en-SG" altLang="en-US" sz="3344" dirty="0"/>
              <a:t>, a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eros</a:t>
            </a:r>
            <a:r>
              <a:rPr lang="en-SG" altLang="en-US" sz="3344" dirty="0"/>
              <a:t> est</a:t>
            </a:r>
            <a:r>
              <a:rPr lang="en-SG" altLang="en-US" sz="3181" dirty="0"/>
              <a:t>. </a:t>
            </a: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SG" altLang="en-US" sz="3344" dirty="0" err="1"/>
              <a:t>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rutrum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lorem</a:t>
            </a:r>
            <a:r>
              <a:rPr lang="en-SG" altLang="en-US" sz="3344" dirty="0"/>
              <a:t> vitae </a:t>
            </a:r>
            <a:r>
              <a:rPr lang="en-SG" altLang="en-US" sz="3344" dirty="0" err="1"/>
              <a:t>facilisis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vehicula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purus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enim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eleifend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risus</a:t>
            </a:r>
            <a:r>
              <a:rPr lang="en-SG" altLang="en-US" sz="3344" dirty="0"/>
              <a:t>, et </a:t>
            </a:r>
            <a:r>
              <a:rPr lang="en-SG" altLang="en-US" sz="3344" dirty="0" err="1"/>
              <a:t>tristique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purus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eros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dui. </a:t>
            </a:r>
            <a:r>
              <a:rPr lang="en-SG" altLang="en-US" sz="3344" dirty="0" err="1"/>
              <a:t>Aenean</a:t>
            </a:r>
            <a:r>
              <a:rPr lang="en-SG" altLang="en-US" sz="3344" dirty="0"/>
              <a:t> vitae ligula vitae lacus </a:t>
            </a:r>
            <a:r>
              <a:rPr lang="en-SG" altLang="en-US" sz="3344" dirty="0" err="1"/>
              <a:t>mollis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blandit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eget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.</a:t>
            </a:r>
          </a:p>
          <a:p>
            <a:pPr algn="just" eaLnBrk="1" hangingPunct="1">
              <a:defRPr/>
            </a:pPr>
            <a:endParaRPr lang="en-US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SG" altLang="en-US" sz="3344" dirty="0" err="1"/>
              <a:t>Fusce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faucibus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malesuada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porttitor</a:t>
            </a:r>
            <a:r>
              <a:rPr lang="en-SG" altLang="en-US" sz="3344" dirty="0"/>
              <a:t>. Maecenas </a:t>
            </a:r>
            <a:r>
              <a:rPr lang="en-SG" altLang="en-US" sz="3344" dirty="0" err="1"/>
              <a:t>augue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augue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mattis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fringilla</a:t>
            </a:r>
            <a:r>
              <a:rPr lang="en-SG" altLang="en-US" sz="3344" dirty="0"/>
              <a:t> ac, </a:t>
            </a:r>
            <a:r>
              <a:rPr lang="en-SG" altLang="en-US" sz="3344" dirty="0" err="1"/>
              <a:t>facilisis</a:t>
            </a:r>
            <a:r>
              <a:rPr lang="en-SG" altLang="en-US" sz="3344" dirty="0"/>
              <a:t> ac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Phasellus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finibus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feugiat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congue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, eros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risus</a:t>
            </a:r>
            <a:r>
              <a:rPr lang="en-SG" altLang="en-US" sz="3344" dirty="0"/>
              <a:t>, a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 eros est. </a:t>
            </a:r>
          </a:p>
          <a:p>
            <a:pPr algn="just" eaLnBrk="1" hangingPunct="1">
              <a:defRPr/>
            </a:pPr>
            <a:endParaRPr lang="en-SG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2305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29DF1CF9-86C9-D197-8867-E0F02E289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081" y="24743466"/>
            <a:ext cx="7609027" cy="432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0276" tIns="35137" rIns="70276" bIns="35137"/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773"/>
              </a:spcAft>
            </a:pPr>
            <a:r>
              <a:rPr lang="en-SG" altLang="en-US" sz="2675" i="1" dirty="0">
                <a:latin typeface="Myriad Pro" pitchFamily="34" charset="0"/>
              </a:rPr>
              <a:t>Table 1: </a:t>
            </a:r>
            <a:r>
              <a:rPr lang="en-US" altLang="en-US" sz="2675" i="1" dirty="0">
                <a:latin typeface="Myriad Pro" pitchFamily="34" charset="0"/>
              </a:rPr>
              <a:t>Descriptor for Table 1</a:t>
            </a:r>
            <a:endParaRPr lang="en-SG" altLang="en-US" sz="2675" i="1" dirty="0">
              <a:latin typeface="Myriad Pro" pitchFamily="34" charset="0"/>
            </a:endParaRPr>
          </a:p>
        </p:txBody>
      </p:sp>
      <p:sp>
        <p:nvSpPr>
          <p:cNvPr id="9" name="Text Box 58">
            <a:extLst>
              <a:ext uri="{FF2B5EF4-FFF2-40B4-BE49-F238E27FC236}">
                <a16:creationId xmlns:a16="http://schemas.microsoft.com/office/drawing/2014/main" id="{D8623A6A-62B3-5FD0-B6BA-A8FC1BDB8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3309" y="11418490"/>
            <a:ext cx="13320000" cy="2466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6346" rIns="0" bIns="36346"/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4096" b="1" dirty="0">
                <a:latin typeface="Myriad Pro" pitchFamily="34" charset="0"/>
              </a:rPr>
              <a:t>&lt;HEADING 3 (Plans to market product)&gt;</a:t>
            </a:r>
          </a:p>
          <a:p>
            <a:pPr algn="just">
              <a:defRPr/>
            </a:pPr>
            <a:r>
              <a:rPr lang="en-SG" altLang="en-US" sz="3344" dirty="0" err="1"/>
              <a:t>Morbi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pulvinar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molestie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imperdiet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Aliquam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est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auctor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gravida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lectus</a:t>
            </a:r>
            <a:r>
              <a:rPr lang="en-SG" altLang="en-US" sz="3344" dirty="0"/>
              <a:t> at, </a:t>
            </a:r>
            <a:r>
              <a:rPr lang="en-SG" altLang="en-US" sz="3344" dirty="0" err="1"/>
              <a:t>tempor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nibh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Cras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mi </a:t>
            </a:r>
            <a:r>
              <a:rPr lang="en-SG" altLang="en-US" sz="3344" dirty="0" err="1"/>
              <a:t>sed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enim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pellentesque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ultrices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Vestibulum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auctor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nisl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euismod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laoreet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suscipit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metus</a:t>
            </a:r>
            <a:r>
              <a:rPr lang="en-SG" altLang="en-US" sz="3344" dirty="0"/>
              <a:t>,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convallis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 ac magna. </a:t>
            </a:r>
            <a:r>
              <a:rPr lang="en-SG" altLang="en-US" sz="3344" dirty="0" err="1"/>
              <a:t>Sed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faucibus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odio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sapien</a:t>
            </a:r>
            <a:r>
              <a:rPr lang="en-SG" altLang="en-US" sz="3344" dirty="0"/>
              <a:t>, et </a:t>
            </a:r>
            <a:r>
              <a:rPr lang="en-SG" altLang="en-US" sz="3344" dirty="0" err="1"/>
              <a:t>maximus</a:t>
            </a:r>
            <a:r>
              <a:rPr lang="en-SG" altLang="en-US" sz="3344" dirty="0"/>
              <a:t> mi </a:t>
            </a:r>
            <a:r>
              <a:rPr lang="en-SG" altLang="en-US" sz="3344" dirty="0" err="1"/>
              <a:t>pellentesque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Pellentesque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varius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vehicula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volutpat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Quisque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lacinia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volutpat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sagittis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eros</a:t>
            </a:r>
            <a:r>
              <a:rPr lang="en-SG" altLang="en-US" sz="3344" dirty="0"/>
              <a:t> at, </a:t>
            </a:r>
            <a:r>
              <a:rPr lang="en-SG" altLang="en-US" sz="3344" dirty="0" err="1"/>
              <a:t>facilisis</a:t>
            </a:r>
            <a:r>
              <a:rPr lang="en-SG" altLang="en-US" sz="3344" dirty="0"/>
              <a:t> ex.</a:t>
            </a:r>
          </a:p>
          <a:p>
            <a:pPr algn="just">
              <a:defRPr/>
            </a:pPr>
            <a:r>
              <a:rPr lang="en-SG" altLang="en-US" sz="3344" dirty="0" err="1"/>
              <a:t>Pellentesque</a:t>
            </a:r>
            <a:r>
              <a:rPr lang="en-SG" altLang="en-US" sz="3344" dirty="0"/>
              <a:t> nisi dui, </a:t>
            </a:r>
            <a:r>
              <a:rPr lang="en-SG" altLang="en-US" sz="3344" dirty="0" err="1"/>
              <a:t>pharetra</a:t>
            </a:r>
            <a:r>
              <a:rPr lang="en-SG" altLang="en-US" sz="3344" dirty="0"/>
              <a:t> at </a:t>
            </a:r>
            <a:r>
              <a:rPr lang="en-SG" altLang="en-US" sz="3344" dirty="0" err="1"/>
              <a:t>venenatis</a:t>
            </a:r>
            <a:r>
              <a:rPr lang="en-SG" altLang="en-US" sz="3344" dirty="0"/>
              <a:t> vitae, </a:t>
            </a:r>
            <a:r>
              <a:rPr lang="en-SG" altLang="en-US" sz="3344" dirty="0" err="1"/>
              <a:t>consectetur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nibh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Duis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ut</a:t>
            </a:r>
            <a:r>
              <a:rPr lang="en-SG" altLang="en-US" sz="3344" dirty="0"/>
              <a:t> ex sem.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pretium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ullamcorper</a:t>
            </a:r>
            <a:r>
              <a:rPr lang="en-SG" altLang="en-US" sz="3344" dirty="0"/>
              <a:t> ligula vitae </a:t>
            </a:r>
            <a:r>
              <a:rPr lang="en-SG" altLang="en-US" sz="3344" dirty="0" err="1"/>
              <a:t>faucibus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sagittis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tempor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lectus</a:t>
            </a:r>
            <a:r>
              <a:rPr lang="en-SG" altLang="en-US" sz="3344" dirty="0"/>
              <a:t> non </a:t>
            </a:r>
            <a:r>
              <a:rPr lang="en-SG" altLang="en-US" sz="3344" dirty="0" err="1"/>
              <a:t>accumsan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Phasellus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ut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tempor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arcu</a:t>
            </a:r>
            <a:r>
              <a:rPr lang="en-SG" altLang="en-US" sz="3344" dirty="0"/>
              <a:t>. </a:t>
            </a: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4096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4096" b="1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US" altLang="en-US" sz="4096" b="1" dirty="0">
                <a:latin typeface="Myriad Pro" pitchFamily="34" charset="0"/>
              </a:rPr>
              <a:t>&lt;HEADING 4 (Exit Plans)&gt;</a:t>
            </a:r>
          </a:p>
          <a:p>
            <a:pPr algn="just" eaLnBrk="1" hangingPunct="1">
              <a:defRPr/>
            </a:pPr>
            <a:r>
              <a:rPr lang="en-SG" altLang="en-US" sz="3344" dirty="0" err="1"/>
              <a:t>Phasellus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mollis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tincidunt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nunc</a:t>
            </a:r>
            <a:r>
              <a:rPr lang="en-SG" altLang="en-US" sz="3344" dirty="0"/>
              <a:t> a </a:t>
            </a:r>
            <a:r>
              <a:rPr lang="en-SG" altLang="en-US" sz="3344" dirty="0" err="1"/>
              <a:t>pretium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Nunc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tincidunt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quis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 ac </a:t>
            </a:r>
            <a:r>
              <a:rPr lang="en-SG" altLang="en-US" sz="3344" dirty="0" err="1"/>
              <a:t>feugiat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Quisque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gravida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dolor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efficitur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feugiat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sagittis</a:t>
            </a:r>
            <a:r>
              <a:rPr lang="en-SG" altLang="en-US" sz="3344" dirty="0"/>
              <a:t>, ex </a:t>
            </a:r>
            <a:r>
              <a:rPr lang="en-SG" altLang="en-US" sz="3344" dirty="0" err="1"/>
              <a:t>massa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pellentesque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ipsum</a:t>
            </a:r>
            <a:r>
              <a:rPr lang="en-SG" altLang="en-US" sz="3344" dirty="0"/>
              <a:t>, in </a:t>
            </a:r>
            <a:r>
              <a:rPr lang="en-SG" altLang="en-US" sz="3344" dirty="0" err="1"/>
              <a:t>pellentesque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metus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 ac dui. </a:t>
            </a:r>
            <a:r>
              <a:rPr lang="en-SG" altLang="en-US" sz="3344" dirty="0" err="1"/>
              <a:t>Nunc</a:t>
            </a:r>
            <a:r>
              <a:rPr lang="en-SG" altLang="en-US" sz="3344" dirty="0"/>
              <a:t> at </a:t>
            </a:r>
            <a:r>
              <a:rPr lang="en-SG" altLang="en-US" sz="3344" dirty="0" err="1"/>
              <a:t>diam</a:t>
            </a:r>
            <a:r>
              <a:rPr lang="en-SG" altLang="en-US" sz="3344" dirty="0"/>
              <a:t> in mi </a:t>
            </a:r>
            <a:r>
              <a:rPr lang="en-SG" altLang="en-US" sz="3344" dirty="0" err="1"/>
              <a:t>ultrices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scelerisque</a:t>
            </a:r>
            <a:r>
              <a:rPr lang="en-SG" altLang="en-US" sz="3344" dirty="0"/>
              <a:t> id </a:t>
            </a:r>
            <a:r>
              <a:rPr lang="en-SG" altLang="en-US" sz="3344" dirty="0" err="1"/>
              <a:t>mattis</a:t>
            </a:r>
            <a:r>
              <a:rPr lang="en-SG" altLang="en-US" sz="3344" dirty="0"/>
              <a:t> diam.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volutpat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nisl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efficitur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felis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elementum</a:t>
            </a:r>
            <a:r>
              <a:rPr lang="en-SG" altLang="en-US" sz="3344" dirty="0"/>
              <a:t>, non tempus </a:t>
            </a:r>
            <a:r>
              <a:rPr lang="en-SG" altLang="en-US" sz="3344" dirty="0" err="1"/>
              <a:t>tellus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fringilla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Vivamus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porttitor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gravida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est</a:t>
            </a:r>
            <a:r>
              <a:rPr lang="en-SG" altLang="en-US" sz="3344" dirty="0"/>
              <a:t> sit </a:t>
            </a:r>
            <a:r>
              <a:rPr lang="en-SG" altLang="en-US" sz="3344" dirty="0" err="1"/>
              <a:t>amet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dignissim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Cras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auctor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nulla</a:t>
            </a:r>
            <a:r>
              <a:rPr lang="en-SG" altLang="en-US" sz="3344" dirty="0"/>
              <a:t> vitae </a:t>
            </a:r>
            <a:r>
              <a:rPr lang="en-SG" altLang="en-US" sz="3344" dirty="0" err="1"/>
              <a:t>feugiat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blandit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Duis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interdum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metus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eu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fringilla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ornare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nisl</a:t>
            </a:r>
            <a:r>
              <a:rPr lang="en-SG" altLang="en-US" sz="3344" dirty="0"/>
              <a:t> </a:t>
            </a:r>
            <a:r>
              <a:rPr lang="en-SG" altLang="en-US" sz="3344" dirty="0" err="1"/>
              <a:t>erat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rhoncus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ipsum</a:t>
            </a:r>
            <a:r>
              <a:rPr lang="en-SG" altLang="en-US" sz="3344" dirty="0"/>
              <a:t>, id </a:t>
            </a:r>
            <a:r>
              <a:rPr lang="en-SG" altLang="en-US" sz="3344" dirty="0" err="1"/>
              <a:t>ultrices</a:t>
            </a:r>
            <a:r>
              <a:rPr lang="en-SG" altLang="en-US" sz="3344" dirty="0"/>
              <a:t> </a:t>
            </a:r>
            <a:r>
              <a:rPr lang="en-SG" altLang="en-US" sz="3344" dirty="0" err="1"/>
              <a:t>metus</a:t>
            </a:r>
            <a:r>
              <a:rPr lang="en-SG" altLang="en-US" sz="3344" dirty="0"/>
              <a:t> ligula at </a:t>
            </a:r>
            <a:r>
              <a:rPr lang="en-SG" altLang="en-US" sz="3344" dirty="0" err="1"/>
              <a:t>orci</a:t>
            </a:r>
            <a:r>
              <a:rPr lang="en-SG" altLang="en-US" sz="3344" dirty="0"/>
              <a:t>. </a:t>
            </a:r>
            <a:r>
              <a:rPr lang="en-SG" altLang="en-US" sz="3344" dirty="0" err="1"/>
              <a:t>Donec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vulputate</a:t>
            </a:r>
            <a:r>
              <a:rPr lang="en-SG" altLang="en-US" sz="3344" dirty="0"/>
              <a:t> </a:t>
            </a:r>
            <a:r>
              <a:rPr lang="en-SG" altLang="en-US" sz="3344" dirty="0" err="1"/>
              <a:t>nibh</a:t>
            </a:r>
            <a:r>
              <a:rPr lang="en-SG" altLang="en-US" sz="3344" dirty="0"/>
              <a:t> a </a:t>
            </a:r>
            <a:r>
              <a:rPr lang="en-SG" altLang="en-US" sz="3344" dirty="0" err="1"/>
              <a:t>est</a:t>
            </a:r>
            <a:r>
              <a:rPr lang="en-SG" altLang="en-US" sz="3344" dirty="0"/>
              <a:t> </a:t>
            </a:r>
            <a:r>
              <a:rPr lang="en-SG" altLang="en-US" sz="3344" dirty="0" err="1"/>
              <a:t>imperdiet</a:t>
            </a:r>
            <a:r>
              <a:rPr lang="en-SG" altLang="en-US" sz="3344" dirty="0"/>
              <a:t>, </a:t>
            </a:r>
            <a:r>
              <a:rPr lang="en-SG" altLang="en-US" sz="3344" dirty="0" err="1"/>
              <a:t>eu</a:t>
            </a:r>
            <a:r>
              <a:rPr lang="en-SG" altLang="en-US" sz="3344" dirty="0"/>
              <a:t> </a:t>
            </a:r>
            <a:r>
              <a:rPr lang="en-SG" altLang="en-US" sz="3344" dirty="0" err="1"/>
              <a:t>fringilla</a:t>
            </a:r>
            <a:r>
              <a:rPr lang="en-SG" altLang="en-US" sz="3344" dirty="0"/>
              <a:t> </a:t>
            </a:r>
            <a:r>
              <a:rPr lang="en-SG" altLang="en-US" sz="3344" dirty="0" err="1"/>
              <a:t>arcu</a:t>
            </a:r>
            <a:r>
              <a:rPr lang="en-SG" altLang="en-US" sz="3344" dirty="0"/>
              <a:t> </a:t>
            </a:r>
            <a:r>
              <a:rPr lang="en-SG" altLang="en-US" sz="3344" dirty="0" err="1"/>
              <a:t>venenatis</a:t>
            </a:r>
            <a:r>
              <a:rPr lang="en-SG" altLang="en-US" sz="3344" dirty="0"/>
              <a:t>.</a:t>
            </a:r>
            <a:endParaRPr lang="en-US" altLang="en-US" sz="3344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GB" altLang="en-US" sz="3022" dirty="0">
              <a:latin typeface="Myriad Pro" pitchFamily="34" charset="0"/>
            </a:endParaRPr>
          </a:p>
          <a:p>
            <a:pPr algn="just" eaLnBrk="1" hangingPunct="1">
              <a:defRPr/>
            </a:pPr>
            <a:r>
              <a:rPr lang="en-SG" altLang="en-US" sz="3344" dirty="0" err="1">
                <a:solidFill>
                  <a:prstClr val="black"/>
                </a:solidFill>
              </a:rPr>
              <a:t>Phasellus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mollis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tincidunt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nunc</a:t>
            </a:r>
            <a:r>
              <a:rPr lang="en-SG" altLang="en-US" sz="3344" dirty="0">
                <a:solidFill>
                  <a:prstClr val="black"/>
                </a:solidFill>
              </a:rPr>
              <a:t> a </a:t>
            </a:r>
            <a:r>
              <a:rPr lang="en-SG" altLang="en-US" sz="3344" dirty="0" err="1">
                <a:solidFill>
                  <a:prstClr val="black"/>
                </a:solidFill>
              </a:rPr>
              <a:t>pretium</a:t>
            </a:r>
            <a:r>
              <a:rPr lang="en-SG" altLang="en-US" sz="3344" dirty="0">
                <a:solidFill>
                  <a:prstClr val="black"/>
                </a:solidFill>
              </a:rPr>
              <a:t>. </a:t>
            </a:r>
            <a:r>
              <a:rPr lang="en-SG" altLang="en-US" sz="3344" dirty="0" err="1">
                <a:solidFill>
                  <a:prstClr val="black"/>
                </a:solidFill>
              </a:rPr>
              <a:t>Nunc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tincidunt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quis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nulla</a:t>
            </a:r>
            <a:r>
              <a:rPr lang="en-SG" altLang="en-US" sz="3344" dirty="0">
                <a:solidFill>
                  <a:prstClr val="black"/>
                </a:solidFill>
              </a:rPr>
              <a:t> ac </a:t>
            </a:r>
            <a:r>
              <a:rPr lang="en-SG" altLang="en-US" sz="3344" dirty="0" err="1">
                <a:solidFill>
                  <a:prstClr val="black"/>
                </a:solidFill>
              </a:rPr>
              <a:t>feugiat</a:t>
            </a:r>
            <a:r>
              <a:rPr lang="en-SG" altLang="en-US" sz="3344" dirty="0">
                <a:solidFill>
                  <a:prstClr val="black"/>
                </a:solidFill>
              </a:rPr>
              <a:t>. </a:t>
            </a:r>
            <a:r>
              <a:rPr lang="en-SG" altLang="en-US" sz="3344" dirty="0" err="1">
                <a:solidFill>
                  <a:prstClr val="black"/>
                </a:solidFill>
              </a:rPr>
              <a:t>Quisque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gravida</a:t>
            </a:r>
            <a:r>
              <a:rPr lang="en-SG" altLang="en-US" sz="3344" dirty="0">
                <a:solidFill>
                  <a:prstClr val="black"/>
                </a:solidFill>
              </a:rPr>
              <a:t>, </a:t>
            </a:r>
            <a:r>
              <a:rPr lang="en-SG" altLang="en-US" sz="3344" dirty="0" err="1">
                <a:solidFill>
                  <a:prstClr val="black"/>
                </a:solidFill>
              </a:rPr>
              <a:t>dolor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efficitur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feugiat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sagittis</a:t>
            </a:r>
            <a:r>
              <a:rPr lang="en-SG" altLang="en-US" sz="3344" dirty="0">
                <a:solidFill>
                  <a:prstClr val="black"/>
                </a:solidFill>
              </a:rPr>
              <a:t>, ex </a:t>
            </a:r>
            <a:r>
              <a:rPr lang="en-SG" altLang="en-US" sz="3344" dirty="0" err="1">
                <a:solidFill>
                  <a:prstClr val="black"/>
                </a:solidFill>
              </a:rPr>
              <a:t>massa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pellentesque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ipsum</a:t>
            </a:r>
            <a:r>
              <a:rPr lang="en-SG" altLang="en-US" sz="3344" dirty="0">
                <a:solidFill>
                  <a:prstClr val="black"/>
                </a:solidFill>
              </a:rPr>
              <a:t>, in </a:t>
            </a:r>
            <a:r>
              <a:rPr lang="en-SG" altLang="en-US" sz="3344" dirty="0" err="1">
                <a:solidFill>
                  <a:prstClr val="black"/>
                </a:solidFill>
              </a:rPr>
              <a:t>pellentesque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metus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nulla</a:t>
            </a:r>
            <a:r>
              <a:rPr lang="en-SG" altLang="en-US" sz="3344" dirty="0">
                <a:solidFill>
                  <a:prstClr val="black"/>
                </a:solidFill>
              </a:rPr>
              <a:t> ac dui. </a:t>
            </a:r>
            <a:r>
              <a:rPr lang="en-SG" altLang="en-US" sz="3344" dirty="0" err="1">
                <a:solidFill>
                  <a:prstClr val="black"/>
                </a:solidFill>
              </a:rPr>
              <a:t>Nunc</a:t>
            </a:r>
            <a:r>
              <a:rPr lang="en-SG" altLang="en-US" sz="3344" dirty="0">
                <a:solidFill>
                  <a:prstClr val="black"/>
                </a:solidFill>
              </a:rPr>
              <a:t> at </a:t>
            </a:r>
            <a:r>
              <a:rPr lang="en-SG" altLang="en-US" sz="3344" dirty="0" err="1">
                <a:solidFill>
                  <a:prstClr val="black"/>
                </a:solidFill>
              </a:rPr>
              <a:t>diam</a:t>
            </a:r>
            <a:r>
              <a:rPr lang="en-SG" altLang="en-US" sz="3344" dirty="0">
                <a:solidFill>
                  <a:prstClr val="black"/>
                </a:solidFill>
              </a:rPr>
              <a:t> in mi </a:t>
            </a:r>
            <a:r>
              <a:rPr lang="en-SG" altLang="en-US" sz="3344" dirty="0" err="1">
                <a:solidFill>
                  <a:prstClr val="black"/>
                </a:solidFill>
              </a:rPr>
              <a:t>ultrices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scelerisque</a:t>
            </a:r>
            <a:r>
              <a:rPr lang="en-SG" altLang="en-US" sz="3344" dirty="0">
                <a:solidFill>
                  <a:prstClr val="black"/>
                </a:solidFill>
              </a:rPr>
              <a:t> id </a:t>
            </a:r>
            <a:r>
              <a:rPr lang="en-SG" altLang="en-US" sz="3344" dirty="0" err="1">
                <a:solidFill>
                  <a:prstClr val="black"/>
                </a:solidFill>
              </a:rPr>
              <a:t>mattis</a:t>
            </a:r>
            <a:r>
              <a:rPr lang="en-SG" altLang="en-US" sz="3344" dirty="0">
                <a:solidFill>
                  <a:prstClr val="black"/>
                </a:solidFill>
              </a:rPr>
              <a:t> diam. </a:t>
            </a:r>
            <a:r>
              <a:rPr lang="en-SG" altLang="en-US" sz="3344" dirty="0" err="1">
                <a:solidFill>
                  <a:prstClr val="black"/>
                </a:solidFill>
              </a:rPr>
              <a:t>Donec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volutpat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nisl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efficitur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felis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elementum</a:t>
            </a:r>
            <a:r>
              <a:rPr lang="en-SG" altLang="en-US" sz="3344" dirty="0">
                <a:solidFill>
                  <a:prstClr val="black"/>
                </a:solidFill>
              </a:rPr>
              <a:t>, non tempus </a:t>
            </a:r>
            <a:r>
              <a:rPr lang="en-SG" altLang="en-US" sz="3344" dirty="0" err="1">
                <a:solidFill>
                  <a:prstClr val="black"/>
                </a:solidFill>
              </a:rPr>
              <a:t>tellus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fringilla</a:t>
            </a:r>
            <a:r>
              <a:rPr lang="en-SG" altLang="en-US" sz="3344" dirty="0">
                <a:solidFill>
                  <a:prstClr val="black"/>
                </a:solidFill>
              </a:rPr>
              <a:t>. </a:t>
            </a:r>
            <a:r>
              <a:rPr lang="en-SG" altLang="en-US" sz="3344" dirty="0" err="1">
                <a:solidFill>
                  <a:prstClr val="black"/>
                </a:solidFill>
              </a:rPr>
              <a:t>Vivamus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porttitor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gravida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est</a:t>
            </a:r>
            <a:r>
              <a:rPr lang="en-SG" altLang="en-US" sz="3344" dirty="0">
                <a:solidFill>
                  <a:prstClr val="black"/>
                </a:solidFill>
              </a:rPr>
              <a:t> sit </a:t>
            </a:r>
            <a:r>
              <a:rPr lang="en-SG" altLang="en-US" sz="3344" dirty="0" err="1">
                <a:solidFill>
                  <a:prstClr val="black"/>
                </a:solidFill>
              </a:rPr>
              <a:t>amet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dignissim</a:t>
            </a:r>
            <a:r>
              <a:rPr lang="en-SG" altLang="en-US" sz="3344" dirty="0">
                <a:solidFill>
                  <a:prstClr val="black"/>
                </a:solidFill>
              </a:rPr>
              <a:t>. </a:t>
            </a:r>
            <a:r>
              <a:rPr lang="en-SG" altLang="en-US" sz="3344" dirty="0" err="1">
                <a:solidFill>
                  <a:prstClr val="black"/>
                </a:solidFill>
              </a:rPr>
              <a:t>Cras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auctor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nulla</a:t>
            </a:r>
            <a:r>
              <a:rPr lang="en-SG" altLang="en-US" sz="3344" dirty="0">
                <a:solidFill>
                  <a:prstClr val="black"/>
                </a:solidFill>
              </a:rPr>
              <a:t> vitae </a:t>
            </a:r>
            <a:r>
              <a:rPr lang="en-SG" altLang="en-US" sz="3344" dirty="0" err="1">
                <a:solidFill>
                  <a:prstClr val="black"/>
                </a:solidFill>
              </a:rPr>
              <a:t>feugiat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blandit</a:t>
            </a:r>
            <a:r>
              <a:rPr lang="en-SG" altLang="en-US" sz="3344" dirty="0">
                <a:solidFill>
                  <a:prstClr val="black"/>
                </a:solidFill>
              </a:rPr>
              <a:t>. </a:t>
            </a:r>
            <a:r>
              <a:rPr lang="en-SG" altLang="en-US" sz="3344" dirty="0" err="1">
                <a:solidFill>
                  <a:prstClr val="black"/>
                </a:solidFill>
              </a:rPr>
              <a:t>Duis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interdum</a:t>
            </a:r>
            <a:r>
              <a:rPr lang="en-SG" altLang="en-US" sz="3344" dirty="0">
                <a:solidFill>
                  <a:prstClr val="black"/>
                </a:solidFill>
              </a:rPr>
              <a:t>, </a:t>
            </a:r>
            <a:r>
              <a:rPr lang="en-SG" altLang="en-US" sz="3344" dirty="0" err="1">
                <a:solidFill>
                  <a:prstClr val="black"/>
                </a:solidFill>
              </a:rPr>
              <a:t>metus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eu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fringilla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ornare</a:t>
            </a:r>
            <a:r>
              <a:rPr lang="en-SG" altLang="en-US" sz="3344" dirty="0">
                <a:solidFill>
                  <a:prstClr val="black"/>
                </a:solidFill>
              </a:rPr>
              <a:t>, </a:t>
            </a:r>
            <a:r>
              <a:rPr lang="en-SG" altLang="en-US" sz="3344" dirty="0" err="1">
                <a:solidFill>
                  <a:prstClr val="black"/>
                </a:solidFill>
              </a:rPr>
              <a:t>nisl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erat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rhoncus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ipsum</a:t>
            </a:r>
            <a:r>
              <a:rPr lang="en-SG" altLang="en-US" sz="3344" dirty="0">
                <a:solidFill>
                  <a:prstClr val="black"/>
                </a:solidFill>
              </a:rPr>
              <a:t>, id </a:t>
            </a:r>
            <a:r>
              <a:rPr lang="en-SG" altLang="en-US" sz="3344" dirty="0" err="1">
                <a:solidFill>
                  <a:prstClr val="black"/>
                </a:solidFill>
              </a:rPr>
              <a:t>ultrices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metus</a:t>
            </a:r>
            <a:r>
              <a:rPr lang="en-SG" altLang="en-US" sz="3344" dirty="0">
                <a:solidFill>
                  <a:prstClr val="black"/>
                </a:solidFill>
              </a:rPr>
              <a:t> ligula at </a:t>
            </a:r>
            <a:r>
              <a:rPr lang="en-SG" altLang="en-US" sz="3344" dirty="0" err="1">
                <a:solidFill>
                  <a:prstClr val="black"/>
                </a:solidFill>
              </a:rPr>
              <a:t>orci</a:t>
            </a:r>
            <a:r>
              <a:rPr lang="en-SG" altLang="en-US" sz="3344" dirty="0">
                <a:solidFill>
                  <a:prstClr val="black"/>
                </a:solidFill>
              </a:rPr>
              <a:t>. Donec </a:t>
            </a:r>
            <a:r>
              <a:rPr lang="en-SG" altLang="en-US" sz="3344" dirty="0" err="1">
                <a:solidFill>
                  <a:prstClr val="black"/>
                </a:solidFill>
              </a:rPr>
              <a:t>vulputate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nibh</a:t>
            </a:r>
            <a:r>
              <a:rPr lang="en-SG" altLang="en-US" sz="3344" dirty="0">
                <a:solidFill>
                  <a:prstClr val="black"/>
                </a:solidFill>
              </a:rPr>
              <a:t> a </a:t>
            </a:r>
            <a:r>
              <a:rPr lang="en-SG" altLang="en-US" sz="3344" dirty="0" err="1">
                <a:solidFill>
                  <a:prstClr val="black"/>
                </a:solidFill>
              </a:rPr>
              <a:t>est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imperdiet</a:t>
            </a:r>
            <a:r>
              <a:rPr lang="en-SG" altLang="en-US" sz="3344" dirty="0">
                <a:solidFill>
                  <a:prstClr val="black"/>
                </a:solidFill>
              </a:rPr>
              <a:t>, </a:t>
            </a:r>
            <a:r>
              <a:rPr lang="en-SG" altLang="en-US" sz="3344" dirty="0" err="1">
                <a:solidFill>
                  <a:prstClr val="black"/>
                </a:solidFill>
              </a:rPr>
              <a:t>eu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fringilla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arcu</a:t>
            </a:r>
            <a:r>
              <a:rPr lang="en-SG" altLang="en-US" sz="3344" dirty="0">
                <a:solidFill>
                  <a:prstClr val="black"/>
                </a:solidFill>
              </a:rPr>
              <a:t> </a:t>
            </a:r>
            <a:r>
              <a:rPr lang="en-SG" altLang="en-US" sz="3344" dirty="0" err="1">
                <a:solidFill>
                  <a:prstClr val="black"/>
                </a:solidFill>
              </a:rPr>
              <a:t>venenatis</a:t>
            </a:r>
            <a:r>
              <a:rPr lang="en-SG" altLang="en-US" sz="3344" dirty="0">
                <a:solidFill>
                  <a:prstClr val="black"/>
                </a:solidFill>
              </a:rPr>
              <a:t>.</a:t>
            </a:r>
          </a:p>
          <a:p>
            <a:pPr algn="just" eaLnBrk="1" hangingPunct="1">
              <a:defRPr/>
            </a:pPr>
            <a:endParaRPr lang="en-SG" altLang="en-US" sz="3344" dirty="0">
              <a:solidFill>
                <a:prstClr val="black"/>
              </a:solidFill>
              <a:latin typeface="Myriad Pro" pitchFamily="34" charset="0"/>
            </a:endParaRPr>
          </a:p>
          <a:p>
            <a:pPr algn="just">
              <a:defRPr/>
            </a:pPr>
            <a:r>
              <a:rPr lang="en-US" altLang="en-US" sz="3022" dirty="0">
                <a:latin typeface="Myriad Pro" pitchFamily="34" charset="0"/>
              </a:rPr>
              <a:t> </a:t>
            </a:r>
            <a:r>
              <a:rPr lang="en-US" altLang="en-US" sz="4100" b="1" dirty="0">
                <a:latin typeface="Myriad Pro" pitchFamily="34" charset="0"/>
              </a:rPr>
              <a:t>&lt;HEADING 5 (Conclusions-Key points why investor would fund the invention and amount of funding </a:t>
            </a:r>
            <a:r>
              <a:rPr lang="en-US" altLang="en-US" sz="4100" b="1" dirty="0" err="1">
                <a:latin typeface="Myriad Pro" pitchFamily="34" charset="0"/>
              </a:rPr>
              <a:t>requitred</a:t>
            </a:r>
            <a:r>
              <a:rPr lang="en-US" altLang="en-US" sz="4100" b="1" dirty="0">
                <a:latin typeface="Myriad Pro" pitchFamily="34" charset="0"/>
              </a:rPr>
              <a:t>)&gt;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SG" altLang="en-US" sz="3340" dirty="0" err="1"/>
              <a:t>Fusce</a:t>
            </a:r>
            <a:r>
              <a:rPr lang="en-SG" altLang="en-US" sz="3340" dirty="0"/>
              <a:t> </a:t>
            </a:r>
            <a:r>
              <a:rPr lang="en-SG" altLang="en-US" sz="3340" dirty="0" err="1"/>
              <a:t>faucibus</a:t>
            </a:r>
            <a:r>
              <a:rPr lang="en-SG" altLang="en-US" sz="3340" dirty="0"/>
              <a:t> </a:t>
            </a:r>
            <a:r>
              <a:rPr lang="en-SG" altLang="en-US" sz="3340" dirty="0" err="1"/>
              <a:t>malesuada</a:t>
            </a:r>
            <a:r>
              <a:rPr lang="en-SG" altLang="en-US" sz="3340" dirty="0"/>
              <a:t> </a:t>
            </a:r>
            <a:r>
              <a:rPr lang="en-SG" altLang="en-US" sz="3340" dirty="0" err="1"/>
              <a:t>porttitor</a:t>
            </a:r>
            <a:r>
              <a:rPr lang="en-SG" altLang="en-US" sz="3340" dirty="0"/>
              <a:t>. 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SG" altLang="en-US" sz="3340" dirty="0"/>
              <a:t>Maecenas </a:t>
            </a:r>
            <a:r>
              <a:rPr lang="en-SG" altLang="en-US" sz="3340" dirty="0" err="1"/>
              <a:t>augue</a:t>
            </a:r>
            <a:r>
              <a:rPr lang="en-SG" altLang="en-US" sz="3340" dirty="0"/>
              <a:t> </a:t>
            </a:r>
            <a:r>
              <a:rPr lang="en-SG" altLang="en-US" sz="3340" dirty="0" err="1"/>
              <a:t>augue</a:t>
            </a:r>
            <a:r>
              <a:rPr lang="en-SG" altLang="en-US" sz="3340" dirty="0"/>
              <a:t>, 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SG" altLang="en-US" sz="3340" dirty="0"/>
              <a:t>Mattis sit </a:t>
            </a:r>
            <a:r>
              <a:rPr lang="en-SG" altLang="en-US" sz="3340" dirty="0" err="1"/>
              <a:t>amet</a:t>
            </a:r>
            <a:r>
              <a:rPr lang="en-SG" altLang="en-US" sz="3340" dirty="0"/>
              <a:t> </a:t>
            </a:r>
            <a:r>
              <a:rPr lang="en-SG" altLang="en-US" sz="3340" dirty="0" err="1"/>
              <a:t>fringilla</a:t>
            </a:r>
            <a:r>
              <a:rPr lang="en-SG" altLang="en-US" sz="3340" dirty="0"/>
              <a:t> ac, </a:t>
            </a:r>
            <a:r>
              <a:rPr lang="en-SG" altLang="en-US" sz="3340" dirty="0" err="1"/>
              <a:t>facilisis</a:t>
            </a:r>
            <a:r>
              <a:rPr lang="en-SG" altLang="en-US" sz="3340" dirty="0"/>
              <a:t> ac </a:t>
            </a:r>
            <a:r>
              <a:rPr lang="en-SG" altLang="en-US" sz="3340" dirty="0" err="1"/>
              <a:t>orci</a:t>
            </a:r>
            <a:r>
              <a:rPr lang="en-SG" altLang="en-US" sz="3340" dirty="0"/>
              <a:t>. </a:t>
            </a:r>
          </a:p>
          <a:p>
            <a:pPr marL="514350" indent="-514350" algn="just">
              <a:buFont typeface="+mj-lt"/>
              <a:buAutoNum type="arabicPeriod"/>
              <a:defRPr/>
            </a:pPr>
            <a:r>
              <a:rPr lang="en-SG" altLang="en-US" sz="3340" dirty="0" err="1"/>
              <a:t>Phasellus</a:t>
            </a:r>
            <a:r>
              <a:rPr lang="en-SG" altLang="en-US" sz="3340" dirty="0"/>
              <a:t> </a:t>
            </a:r>
            <a:r>
              <a:rPr lang="en-SG" altLang="en-US" sz="3340" dirty="0" err="1"/>
              <a:t>finibus</a:t>
            </a:r>
            <a:r>
              <a:rPr lang="en-SG" altLang="en-US" sz="3340" dirty="0"/>
              <a:t>, </a:t>
            </a:r>
            <a:r>
              <a:rPr lang="en-SG" altLang="en-US" sz="3340" dirty="0" err="1"/>
              <a:t>nulla</a:t>
            </a:r>
            <a:r>
              <a:rPr lang="en-SG" altLang="en-US" sz="3340" dirty="0"/>
              <a:t> </a:t>
            </a:r>
            <a:r>
              <a:rPr lang="en-SG" altLang="en-US" sz="3340" dirty="0" err="1"/>
              <a:t>feugiat</a:t>
            </a:r>
            <a:r>
              <a:rPr lang="en-SG" altLang="en-US" sz="3340" dirty="0"/>
              <a:t> </a:t>
            </a:r>
            <a:r>
              <a:rPr lang="en-SG" altLang="en-US" sz="3340" dirty="0" err="1"/>
              <a:t>congue</a:t>
            </a:r>
            <a:r>
              <a:rPr lang="en-SG" altLang="en-US" sz="3340" dirty="0"/>
              <a:t> </a:t>
            </a:r>
            <a:r>
              <a:rPr lang="en-SG" altLang="en-US" sz="3340" dirty="0" err="1"/>
              <a:t>ornare</a:t>
            </a:r>
            <a:r>
              <a:rPr lang="en-SG" altLang="en-US" sz="3340" dirty="0"/>
              <a:t>, </a:t>
            </a:r>
            <a:r>
              <a:rPr lang="en-SG" altLang="en-US" sz="3340" dirty="0" err="1"/>
              <a:t>eros</a:t>
            </a:r>
            <a:r>
              <a:rPr lang="en-SG" altLang="en-US" sz="3340" dirty="0"/>
              <a:t> </a:t>
            </a:r>
            <a:r>
              <a:rPr lang="en-SG" altLang="en-US" sz="3340" dirty="0" err="1"/>
              <a:t>orci</a:t>
            </a:r>
            <a:r>
              <a:rPr lang="en-SG" altLang="en-US" sz="3340" dirty="0"/>
              <a:t> </a:t>
            </a:r>
            <a:r>
              <a:rPr lang="en-SG" altLang="en-US" sz="3340" dirty="0" err="1"/>
              <a:t>ornare</a:t>
            </a:r>
            <a:r>
              <a:rPr lang="en-SG" altLang="en-US" sz="3340" dirty="0"/>
              <a:t> </a:t>
            </a:r>
            <a:r>
              <a:rPr lang="en-SG" altLang="en-US" sz="3340" dirty="0" err="1"/>
              <a:t>risus</a:t>
            </a:r>
            <a:r>
              <a:rPr lang="en-SG" altLang="en-US" sz="3340" dirty="0"/>
              <a:t>.</a:t>
            </a:r>
            <a:endParaRPr lang="en-US" altLang="en-US" sz="4100" b="1" dirty="0">
              <a:latin typeface="Myriad Pro" pitchFamily="34" charset="0"/>
            </a:endParaRPr>
          </a:p>
          <a:p>
            <a:pPr algn="just" eaLnBrk="1" hangingPunct="1">
              <a:defRPr/>
            </a:pPr>
            <a:endParaRPr lang="en-US" altLang="en-US" sz="3022" dirty="0">
              <a:latin typeface="Myriad Pro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199E7663-BB22-74D2-CE85-4A7BC91D4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5043" y="29085827"/>
            <a:ext cx="6422688" cy="634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35" tIns="42167" rIns="84335" bIns="42167"/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ts val="919"/>
              </a:spcAft>
            </a:pPr>
            <a:r>
              <a:rPr lang="en-SG" altLang="en-US" sz="2675" i="1" dirty="0">
                <a:latin typeface="Myriad Pro" pitchFamily="34" charset="0"/>
              </a:rPr>
              <a:t>Figure 1: Descriptor for Picture 1</a:t>
            </a:r>
          </a:p>
        </p:txBody>
      </p:sp>
      <p:sp>
        <p:nvSpPr>
          <p:cNvPr id="11" name="Text Box 13">
            <a:extLst>
              <a:ext uri="{FF2B5EF4-FFF2-40B4-BE49-F238E27FC236}">
                <a16:creationId xmlns:a16="http://schemas.microsoft.com/office/drawing/2014/main" id="{E1A9B419-8D07-88E0-4475-B6802406D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6753" y="18207968"/>
            <a:ext cx="4023567" cy="162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35" tIns="42167" rIns="84335" bIns="42167"/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Aft>
                <a:spcPts val="919"/>
              </a:spcAft>
            </a:pPr>
            <a:r>
              <a:rPr lang="en-SG" altLang="en-US" sz="2675" i="1" dirty="0">
                <a:latin typeface="Myriad Pro" pitchFamily="34" charset="0"/>
              </a:rPr>
              <a:t>Figure 2 The operational process of bone </a:t>
            </a:r>
            <a:r>
              <a:rPr lang="en-SG" altLang="en-US" sz="2675" i="1" dirty="0" err="1">
                <a:latin typeface="Myriad Pro" pitchFamily="34" charset="0"/>
              </a:rPr>
              <a:t>remodeling</a:t>
            </a:r>
            <a:r>
              <a:rPr lang="en-SG" altLang="en-US" sz="2675" i="1" dirty="0">
                <a:latin typeface="Myriad Pro" pitchFamily="34" charset="0"/>
              </a:rPr>
              <a:t> </a:t>
            </a:r>
            <a:endParaRPr lang="en-US" altLang="en-US" sz="2675" i="1" dirty="0">
              <a:latin typeface="Myriad Pro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4104ACF-2576-1F98-37D2-9AA69DAA82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506808"/>
              </p:ext>
            </p:extLst>
          </p:nvPr>
        </p:nvGraphicFramePr>
        <p:xfrm>
          <a:off x="4113587" y="21615400"/>
          <a:ext cx="7609027" cy="3184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6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9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3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6754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No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Table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Sample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2279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1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2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4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8323"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This is a placeholder for a table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Adjust table size and font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tc>
                  <a:txBody>
                    <a:bodyPr/>
                    <a:lstStyle/>
                    <a:p>
                      <a:r>
                        <a:rPr lang="en-US" sz="3200" dirty="0">
                          <a:latin typeface="Myriad Pro" pitchFamily="34" charset="0"/>
                        </a:rPr>
                        <a:t>To your requirements</a:t>
                      </a:r>
                      <a:endParaRPr lang="en-SG" sz="3200" dirty="0">
                        <a:latin typeface="Myriad Pro" pitchFamily="34" charset="0"/>
                      </a:endParaRPr>
                    </a:p>
                  </a:txBody>
                  <a:tcPr marL="72708" marR="72708" marT="36354" marB="3635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3" name="Picture 225" descr="C:\Program Files\Microsoft Office\MEDIA\CAGCAT10\j0090070.wmf">
            <a:extLst>
              <a:ext uri="{FF2B5EF4-FFF2-40B4-BE49-F238E27FC236}">
                <a16:creationId xmlns:a16="http://schemas.microsoft.com/office/drawing/2014/main" id="{1091A3F5-70DC-2CFA-62B1-A90DCC6DD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86" y="27355153"/>
            <a:ext cx="4626864" cy="379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60">
            <a:extLst>
              <a:ext uri="{FF2B5EF4-FFF2-40B4-BE49-F238E27FC236}">
                <a16:creationId xmlns:a16="http://schemas.microsoft.com/office/drawing/2014/main" id="{1A6E3158-CCBA-685B-AC4B-DC02B17D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892" y="9025771"/>
            <a:ext cx="27881063" cy="1203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102901" rIns="0" bIns="102901"/>
          <a:lstStyle>
            <a:lvl1pPr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defTabSz="2584450"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258445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4848" b="1" dirty="0">
                <a:solidFill>
                  <a:srgbClr val="262626"/>
                </a:solidFill>
                <a:latin typeface="Myriad Pro" pitchFamily="34" charset="0"/>
              </a:rPr>
              <a:t>&lt;Author Name 1&gt;</a:t>
            </a:r>
            <a:r>
              <a:rPr lang="en-GB" altLang="en-US" sz="4848" b="1" baseline="30000" dirty="0">
                <a:solidFill>
                  <a:srgbClr val="262626"/>
                </a:solidFill>
                <a:latin typeface="Myriad Pro" pitchFamily="34" charset="0"/>
              </a:rPr>
              <a:t>1</a:t>
            </a:r>
            <a:r>
              <a:rPr lang="en-GB" altLang="en-US" sz="4848" b="1" dirty="0">
                <a:solidFill>
                  <a:srgbClr val="262626"/>
                </a:solidFill>
                <a:latin typeface="Myriad Pro" pitchFamily="34" charset="0"/>
              </a:rPr>
              <a:t>,&lt;Author Name 2&gt; </a:t>
            </a:r>
            <a:r>
              <a:rPr lang="en-GB" altLang="en-US" sz="4612" b="1" baseline="30000" dirty="0">
                <a:solidFill>
                  <a:srgbClr val="262626"/>
                </a:solidFill>
                <a:latin typeface="Myriad Pro" pitchFamily="34" charset="0"/>
              </a:rPr>
              <a:t>2</a:t>
            </a:r>
            <a:endParaRPr lang="en-SG" altLang="en-US" sz="4612" b="1" dirty="0">
              <a:solidFill>
                <a:srgbClr val="262626"/>
              </a:solidFill>
              <a:latin typeface="Myriad Pro" pitchFamily="34" charset="0"/>
            </a:endParaRPr>
          </a:p>
          <a:p>
            <a:pPr eaLnBrk="1" hangingPunct="1">
              <a:defRPr/>
            </a:pPr>
            <a:r>
              <a:rPr lang="en-GB" altLang="en-US" sz="3678" b="1" i="1" baseline="30000" dirty="0">
                <a:solidFill>
                  <a:srgbClr val="262626"/>
                </a:solidFill>
                <a:latin typeface="Myriad Pro" pitchFamily="34" charset="0"/>
              </a:rPr>
              <a:t>1,2</a:t>
            </a:r>
            <a:r>
              <a:rPr lang="en-GB" altLang="en-US" sz="3678" b="1" i="1" dirty="0">
                <a:solidFill>
                  <a:srgbClr val="262626"/>
                </a:solidFill>
                <a:latin typeface="Myriad Pro" pitchFamily="34" charset="0"/>
              </a:rPr>
              <a:t>&lt;Organisations&gt;</a:t>
            </a:r>
            <a:endParaRPr lang="en-SG" altLang="en-US" sz="3678" b="1" i="1" dirty="0">
              <a:solidFill>
                <a:srgbClr val="262626"/>
              </a:solidFill>
              <a:latin typeface="Myriad Pro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9758501-1ED5-B3AE-F16D-5FAF3A7D1C0A}"/>
              </a:ext>
            </a:extLst>
          </p:cNvPr>
          <p:cNvSpPr txBox="1"/>
          <p:nvPr/>
        </p:nvSpPr>
        <p:spPr>
          <a:xfrm>
            <a:off x="4963412" y="1385952"/>
            <a:ext cx="2499799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>
                <a:solidFill>
                  <a:schemeClr val="bg1"/>
                </a:solidFill>
                <a:cs typeface="Arial" panose="020B0604020202020204" pitchFamily="34" charset="0"/>
              </a:rPr>
              <a:t>The 2</a:t>
            </a:r>
            <a:r>
              <a:rPr lang="en-US" altLang="zh-CN" sz="6000" b="1" baseline="30000" dirty="0">
                <a:solidFill>
                  <a:schemeClr val="bg1"/>
                </a:solidFill>
                <a:cs typeface="Arial" panose="020B0604020202020204" pitchFamily="34" charset="0"/>
              </a:rPr>
              <a:t>nd</a:t>
            </a:r>
            <a:r>
              <a:rPr lang="en-US" altLang="zh-CN" sz="6000" b="1" dirty="0">
                <a:solidFill>
                  <a:schemeClr val="bg1"/>
                </a:solidFill>
                <a:cs typeface="Arial" panose="020B0604020202020204" pitchFamily="34" charset="0"/>
              </a:rPr>
              <a:t> International Congress of Advanced Medical Engineering (I-CAME 2025)</a:t>
            </a:r>
          </a:p>
          <a:p>
            <a:r>
              <a:rPr lang="en-US" altLang="zh-CN" sz="6000" b="1" dirty="0">
                <a:solidFill>
                  <a:schemeClr val="bg1"/>
                </a:solidFill>
                <a:cs typeface="Arial" panose="020B0604020202020204" pitchFamily="34" charset="0"/>
              </a:rPr>
              <a:t>25 – 27 June, Shanghai, China</a:t>
            </a:r>
          </a:p>
          <a:p>
            <a:pPr algn="r"/>
            <a:r>
              <a:rPr lang="en-US" altLang="zh-CN" sz="6000" b="1" dirty="0">
                <a:solidFill>
                  <a:srgbClr val="FFFF00"/>
                </a:solidFill>
                <a:cs typeface="Arial" panose="020B0604020202020204" pitchFamily="34" charset="0"/>
              </a:rPr>
              <a:t>ZXR70 Entrepreneurship Poste</a:t>
            </a:r>
            <a:r>
              <a:rPr lang="en-US" altLang="zh-CN" sz="6000" b="1" dirty="0">
                <a:solidFill>
                  <a:schemeClr val="bg1"/>
                </a:solidFill>
                <a:cs typeface="Arial" panose="020B0604020202020204" pitchFamily="34" charset="0"/>
              </a:rPr>
              <a:t>r</a:t>
            </a:r>
          </a:p>
          <a:p>
            <a:endParaRPr lang="en-US" altLang="zh-CN" sz="6000" b="1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altLang="zh-CN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3" name="Picture 2" descr="A blue and white logo&#10;&#10;Description automatically generated">
            <a:extLst>
              <a:ext uri="{FF2B5EF4-FFF2-40B4-BE49-F238E27FC236}">
                <a16:creationId xmlns:a16="http://schemas.microsoft.com/office/drawing/2014/main" id="{67217D49-5F2D-5664-9368-5EE65BA95A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737" y="966988"/>
            <a:ext cx="3876675" cy="379095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4367A90-3C79-4069-BD44-878B3107858C}"/>
              </a:ext>
            </a:extLst>
          </p:cNvPr>
          <p:cNvSpPr/>
          <p:nvPr/>
        </p:nvSpPr>
        <p:spPr>
          <a:xfrm>
            <a:off x="15490321" y="36568591"/>
            <a:ext cx="14242536" cy="2265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4100" b="1" cap="all" dirty="0"/>
              <a:t>References</a:t>
            </a:r>
          </a:p>
          <a:p>
            <a:pPr marL="742950" indent="-742950">
              <a:buFont typeface="+mj-lt"/>
              <a:buAutoNum type="arabicPeriod"/>
            </a:pPr>
            <a:r>
              <a:rPr lang="en-SG" sz="3340" dirty="0"/>
              <a:t>Frost, H. M. Bone </a:t>
            </a:r>
            <a:r>
              <a:rPr lang="en-SG" sz="3340" dirty="0" err="1"/>
              <a:t>remodeling</a:t>
            </a:r>
            <a:r>
              <a:rPr lang="en-SG" sz="3340" dirty="0"/>
              <a:t> dynamics (Charles C Thomas Company, 1963).</a:t>
            </a:r>
          </a:p>
          <a:p>
            <a:pPr marL="742950" indent="-742950">
              <a:buFont typeface="+mj-lt"/>
              <a:buAutoNum type="arabicPeriod"/>
            </a:pPr>
            <a:r>
              <a:rPr lang="en-SG" sz="3340" dirty="0" err="1"/>
              <a:t>Delaisse</a:t>
            </a:r>
            <a:r>
              <a:rPr lang="en-SG" sz="3340" dirty="0"/>
              <a:t>, J. M. et al. Re-thinking the bone </a:t>
            </a:r>
            <a:r>
              <a:rPr lang="en-SG" sz="3340" dirty="0" err="1"/>
              <a:t>remodeling</a:t>
            </a:r>
            <a:r>
              <a:rPr lang="en-SG" sz="3340" dirty="0"/>
              <a:t> cycle mechanism and the origin of bone loss. Bone 141, 115628 (2020</a:t>
            </a:r>
            <a:r>
              <a:rPr lang="en-SG" sz="3340" b="1" dirty="0"/>
              <a:t>).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2B0AA18-CD88-4D0B-AA2F-E26529662D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83875" y="16918303"/>
            <a:ext cx="9129472" cy="523747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17F6820-F55D-4D20-AFFB-A79B724CEC8D}"/>
              </a:ext>
            </a:extLst>
          </p:cNvPr>
          <p:cNvSpPr/>
          <p:nvPr/>
        </p:nvSpPr>
        <p:spPr>
          <a:xfrm>
            <a:off x="8989042" y="41452427"/>
            <a:ext cx="1112509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6600" b="1" dirty="0">
                <a:solidFill>
                  <a:srgbClr val="FFFF00"/>
                </a:solidFill>
                <a:cs typeface="Arial" panose="020B0604020202020204" pitchFamily="34" charset="0"/>
              </a:rPr>
              <a:t>ZXR70 Entrepreneurship Poster</a:t>
            </a:r>
          </a:p>
        </p:txBody>
      </p:sp>
    </p:spTree>
    <p:extLst>
      <p:ext uri="{BB962C8B-B14F-4D97-AF65-F5344CB8AC3E}">
        <p14:creationId xmlns:p14="http://schemas.microsoft.com/office/powerpoint/2010/main" val="248356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123</TotalTime>
  <Words>922</Words>
  <Application>Microsoft Office PowerPoint</Application>
  <PresentationFormat>自定义</PresentationFormat>
  <Paragraphs>81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Myriad Pro</vt:lpstr>
      <vt:lpstr>等线</vt:lpstr>
      <vt:lpstr>Arial</vt:lpstr>
      <vt:lpstr>Calibri</vt:lpstr>
      <vt:lpstr>Calibri Light</vt:lpstr>
      <vt:lpstr>Office Theme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Dong Yibing</dc:creator>
  <cp:lastModifiedBy>xmm</cp:lastModifiedBy>
  <cp:revision>10</cp:revision>
  <dcterms:created xsi:type="dcterms:W3CDTF">2023-11-07T13:39:20Z</dcterms:created>
  <dcterms:modified xsi:type="dcterms:W3CDTF">2024-12-30T13:30:16Z</dcterms:modified>
</cp:coreProperties>
</file>